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unnel Display"/>
      <p:regular r:id="rId17"/>
    </p:embeddedFont>
    <p:embeddedFont>
      <p:font typeface="Funnel Sans"/>
      <p:regular r:id="rId18"/>
    </p:embeddedFont>
    <p:embeddedFont>
      <p:font typeface="Funnel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683544"/>
            <a:ext cx="7468553" cy="2816066"/>
          </a:xfrm>
          <a:prstGeom prst="rect">
            <a:avLst/>
          </a:prstGeom>
          <a:noFill/>
          <a:ln/>
        </p:spPr>
        <p:txBody>
          <a:bodyPr wrap="squar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Global Alcohol Consumption Analysis – WHO Global Health Observatory</a:t>
            </a:r>
            <a:endParaRPr lang="en-US" sz="4400" dirty="0"/>
          </a:p>
        </p:txBody>
      </p:sp>
      <p:sp>
        <p:nvSpPr>
          <p:cNvPr id="4" name="Text 1"/>
          <p:cNvSpPr/>
          <p:nvPr/>
        </p:nvSpPr>
        <p:spPr>
          <a:xfrm>
            <a:off x="837724" y="4858583"/>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A Data-Driven Approach to Public Health Insights</a:t>
            </a:r>
            <a:endParaRPr lang="en-US" sz="1850" dirty="0"/>
          </a:p>
        </p:txBody>
      </p:sp>
      <p:sp>
        <p:nvSpPr>
          <p:cNvPr id="5" name="Text 2"/>
          <p:cNvSpPr/>
          <p:nvPr/>
        </p:nvSpPr>
        <p:spPr>
          <a:xfrm>
            <a:off x="837724" y="551080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Presented by Gatsinzi Ernest (ID: 26622)</a:t>
            </a:r>
            <a:endParaRPr lang="en-US" sz="1850" dirty="0"/>
          </a:p>
        </p:txBody>
      </p:sp>
      <p:sp>
        <p:nvSpPr>
          <p:cNvPr id="6" name="Text 3"/>
          <p:cNvSpPr/>
          <p:nvPr/>
        </p:nvSpPr>
        <p:spPr>
          <a:xfrm>
            <a:off x="837724" y="6163032"/>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Date: August 04, 2025</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93821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Conclusion</a:t>
            </a:r>
            <a:endParaRPr lang="en-US" sz="4400" dirty="0"/>
          </a:p>
        </p:txBody>
      </p:sp>
      <p:sp>
        <p:nvSpPr>
          <p:cNvPr id="4" name="Text 1"/>
          <p:cNvSpPr/>
          <p:nvPr/>
        </p:nvSpPr>
        <p:spPr>
          <a:xfrm>
            <a:off x="1196697" y="2270403"/>
            <a:ext cx="7109579" cy="766048"/>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"Come unto me, all ye that labour and are heavy laden, and I will give you rest."</a:t>
            </a:r>
            <a:endParaRPr lang="en-US" sz="1850" dirty="0"/>
          </a:p>
        </p:txBody>
      </p:sp>
      <p:sp>
        <p:nvSpPr>
          <p:cNvPr id="5" name="Text 2"/>
          <p:cNvSpPr/>
          <p:nvPr/>
        </p:nvSpPr>
        <p:spPr>
          <a:xfrm>
            <a:off x="1196697" y="3305651"/>
            <a:ext cx="7109579"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Matthew 11:28</a:t>
            </a:r>
            <a:endParaRPr lang="en-US" sz="1850" dirty="0"/>
          </a:p>
        </p:txBody>
      </p:sp>
      <p:sp>
        <p:nvSpPr>
          <p:cNvPr id="6" name="Shape 3"/>
          <p:cNvSpPr/>
          <p:nvPr/>
        </p:nvSpPr>
        <p:spPr>
          <a:xfrm>
            <a:off x="837724" y="2001203"/>
            <a:ext cx="30480" cy="1956673"/>
          </a:xfrm>
          <a:prstGeom prst="rect">
            <a:avLst/>
          </a:prstGeom>
          <a:solidFill>
            <a:srgbClr val="3371A5"/>
          </a:solidFill>
          <a:ln/>
        </p:spPr>
      </p:sp>
      <p:sp>
        <p:nvSpPr>
          <p:cNvPr id="7" name="Text 4"/>
          <p:cNvSpPr/>
          <p:nvPr/>
        </p:nvSpPr>
        <p:spPr>
          <a:xfrm>
            <a:off x="837724" y="4227076"/>
            <a:ext cx="7468553" cy="3064193"/>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This project successfully delivers robust, actionable insights into global alcohol consumption trends through the meticulous application of data science and compelling visualizations. By combining the power of Python for analysis and Power BI for interactive dashboards, we have achieved a high level of technical excellence. Our findings are designed to inspire innovation and foster more effective public health strategies worldwide, paving the way for a healthier future.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9071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Project Overview: Unveiling Global Trends</a:t>
            </a:r>
            <a:endParaRPr lang="en-US" sz="4400" dirty="0"/>
          </a:p>
        </p:txBody>
      </p:sp>
      <p:sp>
        <p:nvSpPr>
          <p:cNvPr id="4" name="Text 1"/>
          <p:cNvSpPr/>
          <p:nvPr/>
        </p:nvSpPr>
        <p:spPr>
          <a:xfrm>
            <a:off x="837724" y="3657719"/>
            <a:ext cx="7468553" cy="2681168"/>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This project rigorously analyzes global alcohol consumption trends from 2000-2022, leveraging extensive WHO Global Health Observatory data. Our focus is on adults aged 15 and above, examining consumption patterns across diverse countries and demographics. The ultimate goal is to generate robust, data-driven insights that can inform and strengthen public health policies and interventions worldwide.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19557"/>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Key Objectives</a:t>
            </a:r>
            <a:endParaRPr lang="en-US" sz="4400" dirty="0"/>
          </a:p>
        </p:txBody>
      </p:sp>
      <p:sp>
        <p:nvSpPr>
          <p:cNvPr id="3" name="Shape 1"/>
          <p:cNvSpPr/>
          <p:nvPr/>
        </p:nvSpPr>
        <p:spPr>
          <a:xfrm>
            <a:off x="837724" y="2402324"/>
            <a:ext cx="6357818" cy="2184202"/>
          </a:xfrm>
          <a:prstGeom prst="roundRect">
            <a:avLst>
              <a:gd name="adj" fmla="val 6698"/>
            </a:avLst>
          </a:prstGeom>
          <a:solidFill>
            <a:srgbClr val="FAF5EB"/>
          </a:solidFill>
          <a:ln w="30480">
            <a:solidFill>
              <a:srgbClr val="D5CDBE"/>
            </a:solidFill>
            <a:prstDash val="solid"/>
          </a:ln>
        </p:spPr>
      </p:sp>
      <p:sp>
        <p:nvSpPr>
          <p:cNvPr id="4" name="Shape 2"/>
          <p:cNvSpPr/>
          <p:nvPr/>
        </p:nvSpPr>
        <p:spPr>
          <a:xfrm>
            <a:off x="807244" y="2402324"/>
            <a:ext cx="121920" cy="2184202"/>
          </a:xfrm>
          <a:prstGeom prst="roundRect">
            <a:avLst>
              <a:gd name="adj" fmla="val 82464"/>
            </a:avLst>
          </a:prstGeom>
          <a:solidFill>
            <a:srgbClr val="3371A5"/>
          </a:solidFill>
          <a:ln/>
        </p:spPr>
      </p:sp>
      <p:sp>
        <p:nvSpPr>
          <p:cNvPr id="5" name="Text 3"/>
          <p:cNvSpPr/>
          <p:nvPr/>
        </p:nvSpPr>
        <p:spPr>
          <a:xfrm>
            <a:off x="1198959" y="267212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Trend Analysis</a:t>
            </a:r>
            <a:endParaRPr lang="en-US" sz="2200" dirty="0"/>
          </a:p>
        </p:txBody>
      </p:sp>
      <p:sp>
        <p:nvSpPr>
          <p:cNvPr id="6" name="Text 4"/>
          <p:cNvSpPr/>
          <p:nvPr/>
        </p:nvSpPr>
        <p:spPr>
          <a:xfrm>
            <a:off x="1198959" y="3167658"/>
            <a:ext cx="5726787" cy="1149072"/>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Analyze global and regional alcohol consumption trends over time to identify significant shifts and patterns.</a:t>
            </a:r>
            <a:endParaRPr lang="en-US" sz="1850" dirty="0"/>
          </a:p>
        </p:txBody>
      </p:sp>
      <p:sp>
        <p:nvSpPr>
          <p:cNvPr id="7" name="Shape 5"/>
          <p:cNvSpPr/>
          <p:nvPr/>
        </p:nvSpPr>
        <p:spPr>
          <a:xfrm>
            <a:off x="7434858" y="2402324"/>
            <a:ext cx="6357818" cy="2184202"/>
          </a:xfrm>
          <a:prstGeom prst="roundRect">
            <a:avLst>
              <a:gd name="adj" fmla="val 6698"/>
            </a:avLst>
          </a:prstGeom>
          <a:solidFill>
            <a:srgbClr val="FAF5EB"/>
          </a:solidFill>
          <a:ln w="30480">
            <a:solidFill>
              <a:srgbClr val="D5CDBE"/>
            </a:solidFill>
            <a:prstDash val="solid"/>
          </a:ln>
        </p:spPr>
      </p:sp>
      <p:sp>
        <p:nvSpPr>
          <p:cNvPr id="8" name="Shape 6"/>
          <p:cNvSpPr/>
          <p:nvPr/>
        </p:nvSpPr>
        <p:spPr>
          <a:xfrm>
            <a:off x="7404378" y="2402324"/>
            <a:ext cx="121920" cy="2184202"/>
          </a:xfrm>
          <a:prstGeom prst="roundRect">
            <a:avLst>
              <a:gd name="adj" fmla="val 82464"/>
            </a:avLst>
          </a:prstGeom>
          <a:solidFill>
            <a:srgbClr val="3371A5"/>
          </a:solidFill>
          <a:ln/>
        </p:spPr>
      </p:sp>
      <p:sp>
        <p:nvSpPr>
          <p:cNvPr id="9" name="Text 7"/>
          <p:cNvSpPr/>
          <p:nvPr/>
        </p:nvSpPr>
        <p:spPr>
          <a:xfrm>
            <a:off x="7796093" y="2672120"/>
            <a:ext cx="3007519"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Demographic Patterns</a:t>
            </a:r>
            <a:endParaRPr lang="en-US" sz="2200" dirty="0"/>
          </a:p>
        </p:txBody>
      </p:sp>
      <p:sp>
        <p:nvSpPr>
          <p:cNvPr id="10" name="Text 8"/>
          <p:cNvSpPr/>
          <p:nvPr/>
        </p:nvSpPr>
        <p:spPr>
          <a:xfrm>
            <a:off x="7796093" y="3167658"/>
            <a:ext cx="5726787" cy="1149072"/>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Examine consumption patterns by gender, age groups, and various socio-economic factors to understand disparities.</a:t>
            </a:r>
            <a:endParaRPr lang="en-US" sz="1850" dirty="0"/>
          </a:p>
        </p:txBody>
      </p:sp>
      <p:sp>
        <p:nvSpPr>
          <p:cNvPr id="11" name="Shape 9"/>
          <p:cNvSpPr/>
          <p:nvPr/>
        </p:nvSpPr>
        <p:spPr>
          <a:xfrm>
            <a:off x="837724" y="4825841"/>
            <a:ext cx="6357818" cy="2184202"/>
          </a:xfrm>
          <a:prstGeom prst="roundRect">
            <a:avLst>
              <a:gd name="adj" fmla="val 6698"/>
            </a:avLst>
          </a:prstGeom>
          <a:solidFill>
            <a:srgbClr val="FAF5EB"/>
          </a:solidFill>
          <a:ln w="30480">
            <a:solidFill>
              <a:srgbClr val="D5CDBE"/>
            </a:solidFill>
            <a:prstDash val="solid"/>
          </a:ln>
        </p:spPr>
      </p:sp>
      <p:sp>
        <p:nvSpPr>
          <p:cNvPr id="12" name="Shape 10"/>
          <p:cNvSpPr/>
          <p:nvPr/>
        </p:nvSpPr>
        <p:spPr>
          <a:xfrm>
            <a:off x="807244" y="4825841"/>
            <a:ext cx="121920" cy="2184202"/>
          </a:xfrm>
          <a:prstGeom prst="roundRect">
            <a:avLst>
              <a:gd name="adj" fmla="val 82464"/>
            </a:avLst>
          </a:prstGeom>
          <a:solidFill>
            <a:srgbClr val="3371A5"/>
          </a:solidFill>
          <a:ln/>
        </p:spPr>
      </p:sp>
      <p:sp>
        <p:nvSpPr>
          <p:cNvPr id="13" name="Text 11"/>
          <p:cNvSpPr/>
          <p:nvPr/>
        </p:nvSpPr>
        <p:spPr>
          <a:xfrm>
            <a:off x="1198959" y="5095637"/>
            <a:ext cx="2935248"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Geographic Variations</a:t>
            </a:r>
            <a:endParaRPr lang="en-US" sz="2200" dirty="0"/>
          </a:p>
        </p:txBody>
      </p:sp>
      <p:sp>
        <p:nvSpPr>
          <p:cNvPr id="14" name="Text 12"/>
          <p:cNvSpPr/>
          <p:nvPr/>
        </p:nvSpPr>
        <p:spPr>
          <a:xfrm>
            <a:off x="1198959" y="5591175"/>
            <a:ext cx="5726787" cy="766048"/>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Identify and map geographic variations in alcohol consumption to pinpoint high-risk areas.</a:t>
            </a:r>
            <a:endParaRPr lang="en-US" sz="1850" dirty="0"/>
          </a:p>
        </p:txBody>
      </p:sp>
      <p:sp>
        <p:nvSpPr>
          <p:cNvPr id="15" name="Shape 13"/>
          <p:cNvSpPr/>
          <p:nvPr/>
        </p:nvSpPr>
        <p:spPr>
          <a:xfrm>
            <a:off x="7434858" y="4825841"/>
            <a:ext cx="6357818" cy="2184202"/>
          </a:xfrm>
          <a:prstGeom prst="roundRect">
            <a:avLst>
              <a:gd name="adj" fmla="val 6698"/>
            </a:avLst>
          </a:prstGeom>
          <a:solidFill>
            <a:srgbClr val="FAF5EB"/>
          </a:solidFill>
          <a:ln w="30480">
            <a:solidFill>
              <a:srgbClr val="D5CDBE"/>
            </a:solidFill>
            <a:prstDash val="solid"/>
          </a:ln>
        </p:spPr>
      </p:sp>
      <p:sp>
        <p:nvSpPr>
          <p:cNvPr id="16" name="Shape 14"/>
          <p:cNvSpPr/>
          <p:nvPr/>
        </p:nvSpPr>
        <p:spPr>
          <a:xfrm>
            <a:off x="7404378" y="4825841"/>
            <a:ext cx="121920" cy="2184202"/>
          </a:xfrm>
          <a:prstGeom prst="roundRect">
            <a:avLst>
              <a:gd name="adj" fmla="val 82464"/>
            </a:avLst>
          </a:prstGeom>
          <a:solidFill>
            <a:srgbClr val="3371A5"/>
          </a:solidFill>
          <a:ln/>
        </p:spPr>
      </p:sp>
      <p:sp>
        <p:nvSpPr>
          <p:cNvPr id="17" name="Text 15"/>
          <p:cNvSpPr/>
          <p:nvPr/>
        </p:nvSpPr>
        <p:spPr>
          <a:xfrm>
            <a:off x="7796093" y="509563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Interactive Visuals</a:t>
            </a:r>
            <a:endParaRPr lang="en-US" sz="2200" dirty="0"/>
          </a:p>
        </p:txBody>
      </p:sp>
      <p:sp>
        <p:nvSpPr>
          <p:cNvPr id="18" name="Text 16"/>
          <p:cNvSpPr/>
          <p:nvPr/>
        </p:nvSpPr>
        <p:spPr>
          <a:xfrm>
            <a:off x="7796093" y="5591175"/>
            <a:ext cx="5726787" cy="1149072"/>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Develop compelling, interactive visualizations and dashboards for stakeholders to facilitate data-driven decision-making.</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50181"/>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Dataset Information: WHO Global Health Observatory</a:t>
            </a:r>
            <a:endParaRPr lang="en-US" sz="4400" dirty="0"/>
          </a:p>
        </p:txBody>
      </p:sp>
      <p:sp>
        <p:nvSpPr>
          <p:cNvPr id="3" name="Shape 1"/>
          <p:cNvSpPr/>
          <p:nvPr/>
        </p:nvSpPr>
        <p:spPr>
          <a:xfrm>
            <a:off x="837724" y="3336965"/>
            <a:ext cx="12954952" cy="3442454"/>
          </a:xfrm>
          <a:prstGeom prst="roundRect">
            <a:avLst>
              <a:gd name="adj" fmla="val 2921"/>
            </a:avLst>
          </a:prstGeom>
          <a:noFill/>
          <a:ln w="7620">
            <a:solidFill>
              <a:srgbClr val="000000">
                <a:alpha val="8000"/>
              </a:srgbClr>
            </a:solidFill>
            <a:prstDash val="solid"/>
          </a:ln>
        </p:spPr>
      </p:sp>
      <p:sp>
        <p:nvSpPr>
          <p:cNvPr id="4" name="Shape 2"/>
          <p:cNvSpPr/>
          <p:nvPr/>
        </p:nvSpPr>
        <p:spPr>
          <a:xfrm>
            <a:off x="845344" y="3344585"/>
            <a:ext cx="12939713" cy="685443"/>
          </a:xfrm>
          <a:prstGeom prst="rect">
            <a:avLst/>
          </a:prstGeom>
          <a:solidFill>
            <a:srgbClr val="FFFFFF">
              <a:alpha val="4000"/>
            </a:srgbClr>
          </a:solidFill>
          <a:ln/>
        </p:spPr>
      </p:sp>
      <p:sp>
        <p:nvSpPr>
          <p:cNvPr id="5" name="Text 3"/>
          <p:cNvSpPr/>
          <p:nvPr/>
        </p:nvSpPr>
        <p:spPr>
          <a:xfrm>
            <a:off x="1084659" y="3495794"/>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Source</a:t>
            </a:r>
            <a:endParaRPr lang="en-US" sz="1850" dirty="0"/>
          </a:p>
        </p:txBody>
      </p:sp>
      <p:sp>
        <p:nvSpPr>
          <p:cNvPr id="6" name="Text 4"/>
          <p:cNvSpPr/>
          <p:nvPr/>
        </p:nvSpPr>
        <p:spPr>
          <a:xfrm>
            <a:off x="4970383" y="3495794"/>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WHO Global Health Observatory</a:t>
            </a:r>
            <a:endParaRPr lang="en-US" sz="1850" dirty="0"/>
          </a:p>
        </p:txBody>
      </p:sp>
      <p:sp>
        <p:nvSpPr>
          <p:cNvPr id="7" name="Shape 5"/>
          <p:cNvSpPr/>
          <p:nvPr/>
        </p:nvSpPr>
        <p:spPr>
          <a:xfrm>
            <a:off x="845344" y="4030027"/>
            <a:ext cx="12939713" cy="685443"/>
          </a:xfrm>
          <a:prstGeom prst="rect">
            <a:avLst/>
          </a:prstGeom>
          <a:solidFill>
            <a:srgbClr val="000000">
              <a:alpha val="4000"/>
            </a:srgbClr>
          </a:solidFill>
          <a:ln/>
        </p:spPr>
      </p:sp>
      <p:sp>
        <p:nvSpPr>
          <p:cNvPr id="8" name="Text 6"/>
          <p:cNvSpPr/>
          <p:nvPr/>
        </p:nvSpPr>
        <p:spPr>
          <a:xfrm>
            <a:off x="1084659" y="4181237"/>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Coverage</a:t>
            </a:r>
            <a:endParaRPr lang="en-US" sz="1850" dirty="0"/>
          </a:p>
        </p:txBody>
      </p:sp>
      <p:sp>
        <p:nvSpPr>
          <p:cNvPr id="9" name="Text 7"/>
          <p:cNvSpPr/>
          <p:nvPr/>
        </p:nvSpPr>
        <p:spPr>
          <a:xfrm>
            <a:off x="4970383" y="4181237"/>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Global, with detailed country-level data</a:t>
            </a:r>
            <a:endParaRPr lang="en-US" sz="1850" dirty="0"/>
          </a:p>
        </p:txBody>
      </p:sp>
      <p:sp>
        <p:nvSpPr>
          <p:cNvPr id="10" name="Shape 8"/>
          <p:cNvSpPr/>
          <p:nvPr/>
        </p:nvSpPr>
        <p:spPr>
          <a:xfrm>
            <a:off x="845344" y="4715470"/>
            <a:ext cx="12939713" cy="685443"/>
          </a:xfrm>
          <a:prstGeom prst="rect">
            <a:avLst/>
          </a:prstGeom>
          <a:solidFill>
            <a:srgbClr val="FFFFFF">
              <a:alpha val="4000"/>
            </a:srgbClr>
          </a:solidFill>
          <a:ln/>
        </p:spPr>
      </p:sp>
      <p:sp>
        <p:nvSpPr>
          <p:cNvPr id="11" name="Text 9"/>
          <p:cNvSpPr/>
          <p:nvPr/>
        </p:nvSpPr>
        <p:spPr>
          <a:xfrm>
            <a:off x="1084659" y="4866680"/>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Time Period</a:t>
            </a:r>
            <a:endParaRPr lang="en-US" sz="1850" dirty="0"/>
          </a:p>
        </p:txBody>
      </p:sp>
      <p:sp>
        <p:nvSpPr>
          <p:cNvPr id="12" name="Text 10"/>
          <p:cNvSpPr/>
          <p:nvPr/>
        </p:nvSpPr>
        <p:spPr>
          <a:xfrm>
            <a:off x="4970383" y="4866680"/>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2000 – 2022, providing a comprehensive historical view</a:t>
            </a:r>
            <a:endParaRPr lang="en-US" sz="1850" dirty="0"/>
          </a:p>
        </p:txBody>
      </p:sp>
      <p:sp>
        <p:nvSpPr>
          <p:cNvPr id="13" name="Shape 11"/>
          <p:cNvSpPr/>
          <p:nvPr/>
        </p:nvSpPr>
        <p:spPr>
          <a:xfrm>
            <a:off x="845344" y="5400913"/>
            <a:ext cx="12939713" cy="685443"/>
          </a:xfrm>
          <a:prstGeom prst="rect">
            <a:avLst/>
          </a:prstGeom>
          <a:solidFill>
            <a:srgbClr val="000000">
              <a:alpha val="4000"/>
            </a:srgbClr>
          </a:solidFill>
          <a:ln/>
        </p:spPr>
      </p:sp>
      <p:sp>
        <p:nvSpPr>
          <p:cNvPr id="14" name="Text 12"/>
          <p:cNvSpPr/>
          <p:nvPr/>
        </p:nvSpPr>
        <p:spPr>
          <a:xfrm>
            <a:off x="1084659" y="5552123"/>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Format</a:t>
            </a:r>
            <a:endParaRPr lang="en-US" sz="1850" dirty="0"/>
          </a:p>
        </p:txBody>
      </p:sp>
      <p:sp>
        <p:nvSpPr>
          <p:cNvPr id="15" name="Text 13"/>
          <p:cNvSpPr/>
          <p:nvPr/>
        </p:nvSpPr>
        <p:spPr>
          <a:xfrm>
            <a:off x="4970383" y="5552123"/>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CSV/Excel, approximately 5,405 rows and 15 columns</a:t>
            </a:r>
            <a:endParaRPr lang="en-US" sz="1850" dirty="0"/>
          </a:p>
        </p:txBody>
      </p:sp>
      <p:sp>
        <p:nvSpPr>
          <p:cNvPr id="16" name="Shape 14"/>
          <p:cNvSpPr/>
          <p:nvPr/>
        </p:nvSpPr>
        <p:spPr>
          <a:xfrm>
            <a:off x="845344" y="6086356"/>
            <a:ext cx="12939713" cy="685443"/>
          </a:xfrm>
          <a:prstGeom prst="rect">
            <a:avLst/>
          </a:prstGeom>
          <a:solidFill>
            <a:srgbClr val="FFFFFF">
              <a:alpha val="4000"/>
            </a:srgbClr>
          </a:solidFill>
          <a:ln/>
        </p:spPr>
      </p:sp>
      <p:sp>
        <p:nvSpPr>
          <p:cNvPr id="17" name="Text 15"/>
          <p:cNvSpPr/>
          <p:nvPr/>
        </p:nvSpPr>
        <p:spPr>
          <a:xfrm>
            <a:off x="1084659" y="6237565"/>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2B3541"/>
                </a:solidFill>
                <a:latin typeface="Funnel Sans" pitchFamily="34" charset="0"/>
                <a:ea typeface="Funnel Sans" pitchFamily="34" charset="-122"/>
                <a:cs typeface="Funnel Sans" pitchFamily="34" charset="-120"/>
              </a:rPr>
              <a:t>Status</a:t>
            </a:r>
            <a:endParaRPr lang="en-US" sz="1850" dirty="0"/>
          </a:p>
        </p:txBody>
      </p:sp>
      <p:sp>
        <p:nvSpPr>
          <p:cNvPr id="18" name="Text 16"/>
          <p:cNvSpPr/>
          <p:nvPr/>
        </p:nvSpPr>
        <p:spPr>
          <a:xfrm>
            <a:off x="4970383" y="6237565"/>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Requires preprocessing for data consistency and accuracy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0096" y="739735"/>
            <a:ext cx="12685871" cy="647105"/>
          </a:xfrm>
          <a:prstGeom prst="rect">
            <a:avLst/>
          </a:prstGeom>
          <a:noFill/>
          <a:ln/>
        </p:spPr>
        <p:txBody>
          <a:bodyPr wrap="none" lIns="0" tIns="0" rIns="0" bIns="0" rtlCol="0" anchor="t"/>
          <a:lstStyle/>
          <a:p>
            <a:pPr algn="l" indent="0" marL="0">
              <a:lnSpc>
                <a:spcPts val="5050"/>
              </a:lnSpc>
              <a:buNone/>
            </a:pPr>
            <a:r>
              <a:rPr lang="en-US" sz="4050" dirty="0">
                <a:solidFill>
                  <a:srgbClr val="051D3A"/>
                </a:solidFill>
                <a:latin typeface="Funnel Display" pitchFamily="34" charset="0"/>
                <a:ea typeface="Funnel Display" pitchFamily="34" charset="-122"/>
                <a:cs typeface="Funnel Display" pitchFamily="34" charset="-120"/>
              </a:rPr>
              <a:t>Methodology: From Raw Data to Actionable Insights</a:t>
            </a:r>
            <a:endParaRPr lang="en-US" sz="4050" dirty="0"/>
          </a:p>
        </p:txBody>
      </p:sp>
      <p:pic>
        <p:nvPicPr>
          <p:cNvPr id="3" name="Image 0" descr="preencoded.png">    </p:cNvPr>
          <p:cNvPicPr>
            <a:picLocks noChangeAspect="1"/>
          </p:cNvPicPr>
          <p:nvPr/>
        </p:nvPicPr>
        <p:blipFill>
          <a:blip r:embed="rId1"/>
          <a:stretch>
            <a:fillRect/>
          </a:stretch>
        </p:blipFill>
        <p:spPr>
          <a:xfrm>
            <a:off x="770096" y="1826895"/>
            <a:ext cx="6545104" cy="880110"/>
          </a:xfrm>
          <a:prstGeom prst="rect">
            <a:avLst/>
          </a:prstGeom>
        </p:spPr>
      </p:pic>
      <p:sp>
        <p:nvSpPr>
          <p:cNvPr id="4" name="Text 1"/>
          <p:cNvSpPr/>
          <p:nvPr/>
        </p:nvSpPr>
        <p:spPr>
          <a:xfrm>
            <a:off x="990124" y="2927032"/>
            <a:ext cx="2588538" cy="323493"/>
          </a:xfrm>
          <a:prstGeom prst="rect">
            <a:avLst/>
          </a:prstGeom>
          <a:noFill/>
          <a:ln/>
        </p:spPr>
        <p:txBody>
          <a:bodyPr wrap="none" lIns="0" tIns="0" rIns="0" bIns="0" rtlCol="0" anchor="t"/>
          <a:lstStyle/>
          <a:p>
            <a:pPr algn="l" indent="0" marL="0">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Data Cleaning</a:t>
            </a:r>
            <a:endParaRPr lang="en-US" sz="2000" dirty="0"/>
          </a:p>
        </p:txBody>
      </p:sp>
      <p:sp>
        <p:nvSpPr>
          <p:cNvPr id="5" name="Text 2"/>
          <p:cNvSpPr/>
          <p:nvPr/>
        </p:nvSpPr>
        <p:spPr>
          <a:xfrm>
            <a:off x="990124" y="3382447"/>
            <a:ext cx="6105049" cy="1055846"/>
          </a:xfrm>
          <a:prstGeom prst="rect">
            <a:avLst/>
          </a:prstGeom>
          <a:noFill/>
          <a:ln/>
        </p:spPr>
        <p:txBody>
          <a:bodyPr wrap="square" lIns="0" tIns="0" rIns="0" bIns="0" rtlCol="0" anchor="t"/>
          <a:lstStyle/>
          <a:p>
            <a:pPr algn="l" indent="0" marL="0">
              <a:lnSpc>
                <a:spcPts val="2750"/>
              </a:lnSpc>
              <a:buNone/>
            </a:pPr>
            <a:r>
              <a:rPr lang="en-US" sz="1700" dirty="0">
                <a:solidFill>
                  <a:srgbClr val="2B3541"/>
                </a:solidFill>
                <a:latin typeface="Funnel Sans" pitchFamily="34" charset="0"/>
                <a:ea typeface="Funnel Sans" pitchFamily="34" charset="-122"/>
                <a:cs typeface="Funnel Sans" pitchFamily="34" charset="-120"/>
              </a:rPr>
              <a:t>Data loaded and meticulously cleaned using Python (Pandas), handling missing values and inconsistencies. Exported as a refined CSV for analysis.</a:t>
            </a:r>
            <a:endParaRPr lang="en-US" sz="1700" dirty="0"/>
          </a:p>
        </p:txBody>
      </p:sp>
      <p:pic>
        <p:nvPicPr>
          <p:cNvPr id="6" name="Image 1" descr="preencoded.png">    </p:cNvPr>
          <p:cNvPicPr>
            <a:picLocks noChangeAspect="1"/>
          </p:cNvPicPr>
          <p:nvPr/>
        </p:nvPicPr>
        <p:blipFill>
          <a:blip r:embed="rId2"/>
          <a:stretch>
            <a:fillRect/>
          </a:stretch>
        </p:blipFill>
        <p:spPr>
          <a:xfrm>
            <a:off x="7315200" y="1826895"/>
            <a:ext cx="6545104" cy="880110"/>
          </a:xfrm>
          <a:prstGeom prst="rect">
            <a:avLst/>
          </a:prstGeom>
        </p:spPr>
      </p:pic>
      <p:sp>
        <p:nvSpPr>
          <p:cNvPr id="7" name="Text 3"/>
          <p:cNvSpPr/>
          <p:nvPr/>
        </p:nvSpPr>
        <p:spPr>
          <a:xfrm>
            <a:off x="7535228" y="2927032"/>
            <a:ext cx="3847267" cy="323493"/>
          </a:xfrm>
          <a:prstGeom prst="rect">
            <a:avLst/>
          </a:prstGeom>
          <a:noFill/>
          <a:ln/>
        </p:spPr>
        <p:txBody>
          <a:bodyPr wrap="none" lIns="0" tIns="0" rIns="0" bIns="0" rtlCol="0" anchor="t"/>
          <a:lstStyle/>
          <a:p>
            <a:pPr algn="l" indent="0" marL="0">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Exploratory Data Analysis (EDA)</a:t>
            </a:r>
            <a:endParaRPr lang="en-US" sz="2000" dirty="0"/>
          </a:p>
        </p:txBody>
      </p:sp>
      <p:sp>
        <p:nvSpPr>
          <p:cNvPr id="8" name="Text 4"/>
          <p:cNvSpPr/>
          <p:nvPr/>
        </p:nvSpPr>
        <p:spPr>
          <a:xfrm>
            <a:off x="7535228" y="3382447"/>
            <a:ext cx="6105049" cy="1055846"/>
          </a:xfrm>
          <a:prstGeom prst="rect">
            <a:avLst/>
          </a:prstGeom>
          <a:noFill/>
          <a:ln/>
        </p:spPr>
        <p:txBody>
          <a:bodyPr wrap="square" lIns="0" tIns="0" rIns="0" bIns="0" rtlCol="0" anchor="t"/>
          <a:lstStyle/>
          <a:p>
            <a:pPr algn="l" indent="0" marL="0">
              <a:lnSpc>
                <a:spcPts val="2750"/>
              </a:lnSpc>
              <a:buNone/>
            </a:pPr>
            <a:r>
              <a:rPr lang="en-US" sz="1700" dirty="0">
                <a:solidFill>
                  <a:srgbClr val="2B3541"/>
                </a:solidFill>
                <a:latin typeface="Funnel Sans" pitchFamily="34" charset="0"/>
                <a:ea typeface="Funnel Sans" pitchFamily="34" charset="-122"/>
                <a:cs typeface="Funnel Sans" pitchFamily="34" charset="-120"/>
              </a:rPr>
              <a:t>Trends explored with summary statistics and visualizations, including a global consumption line plot. Key insights extracted through initial data exploration.</a:t>
            </a:r>
            <a:endParaRPr lang="en-US" sz="1700" dirty="0"/>
          </a:p>
        </p:txBody>
      </p:sp>
      <p:pic>
        <p:nvPicPr>
          <p:cNvPr id="9" name="Image 2" descr="preencoded.png">    </p:cNvPr>
          <p:cNvPicPr>
            <a:picLocks noChangeAspect="1"/>
          </p:cNvPicPr>
          <p:nvPr/>
        </p:nvPicPr>
        <p:blipFill>
          <a:blip r:embed="rId3"/>
          <a:stretch>
            <a:fillRect/>
          </a:stretch>
        </p:blipFill>
        <p:spPr>
          <a:xfrm>
            <a:off x="770096" y="4658320"/>
            <a:ext cx="6545104" cy="880110"/>
          </a:xfrm>
          <a:prstGeom prst="rect">
            <a:avLst/>
          </a:prstGeom>
        </p:spPr>
      </p:pic>
      <p:sp>
        <p:nvSpPr>
          <p:cNvPr id="10" name="Text 5"/>
          <p:cNvSpPr/>
          <p:nvPr/>
        </p:nvSpPr>
        <p:spPr>
          <a:xfrm>
            <a:off x="990124" y="5758458"/>
            <a:ext cx="2588538" cy="323493"/>
          </a:xfrm>
          <a:prstGeom prst="rect">
            <a:avLst/>
          </a:prstGeom>
          <a:noFill/>
          <a:ln/>
        </p:spPr>
        <p:txBody>
          <a:bodyPr wrap="none" lIns="0" tIns="0" rIns="0" bIns="0" rtlCol="0" anchor="t"/>
          <a:lstStyle/>
          <a:p>
            <a:pPr algn="l" indent="0" marL="0">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Predictive Modeling</a:t>
            </a:r>
            <a:endParaRPr lang="en-US" sz="2000" dirty="0"/>
          </a:p>
        </p:txBody>
      </p:sp>
      <p:sp>
        <p:nvSpPr>
          <p:cNvPr id="11" name="Text 6"/>
          <p:cNvSpPr/>
          <p:nvPr/>
        </p:nvSpPr>
        <p:spPr>
          <a:xfrm>
            <a:off x="990124" y="6213872"/>
            <a:ext cx="6105049" cy="1055846"/>
          </a:xfrm>
          <a:prstGeom prst="rect">
            <a:avLst/>
          </a:prstGeom>
          <a:noFill/>
          <a:ln/>
        </p:spPr>
        <p:txBody>
          <a:bodyPr wrap="square" lIns="0" tIns="0" rIns="0" bIns="0" rtlCol="0" anchor="t"/>
          <a:lstStyle/>
          <a:p>
            <a:pPr algn="l" indent="0" marL="0">
              <a:lnSpc>
                <a:spcPts val="2750"/>
              </a:lnSpc>
              <a:buNone/>
            </a:pPr>
            <a:r>
              <a:rPr lang="en-US" sz="1700" dirty="0">
                <a:solidFill>
                  <a:srgbClr val="2B3541"/>
                </a:solidFill>
                <a:latin typeface="Funnel Sans" pitchFamily="34" charset="0"/>
                <a:ea typeface="Funnel Sans" pitchFamily="34" charset="-122"/>
                <a:cs typeface="Funnel Sans" pitchFamily="34" charset="-120"/>
              </a:rPr>
              <a:t>Random Forest Regressor employed for consumption predictions, enhanced with advanced encoding techniques and SMOTE for balanced datasets.</a:t>
            </a:r>
            <a:endParaRPr lang="en-US" sz="1700" dirty="0"/>
          </a:p>
        </p:txBody>
      </p:sp>
      <p:pic>
        <p:nvPicPr>
          <p:cNvPr id="12" name="Image 3" descr="preencoded.png">    </p:cNvPr>
          <p:cNvPicPr>
            <a:picLocks noChangeAspect="1"/>
          </p:cNvPicPr>
          <p:nvPr/>
        </p:nvPicPr>
        <p:blipFill>
          <a:blip r:embed="rId4"/>
          <a:stretch>
            <a:fillRect/>
          </a:stretch>
        </p:blipFill>
        <p:spPr>
          <a:xfrm>
            <a:off x="7315200" y="4658320"/>
            <a:ext cx="6545104" cy="880110"/>
          </a:xfrm>
          <a:prstGeom prst="rect">
            <a:avLst/>
          </a:prstGeom>
        </p:spPr>
      </p:pic>
      <p:sp>
        <p:nvSpPr>
          <p:cNvPr id="13" name="Text 7"/>
          <p:cNvSpPr/>
          <p:nvPr/>
        </p:nvSpPr>
        <p:spPr>
          <a:xfrm>
            <a:off x="7535228" y="5758458"/>
            <a:ext cx="2909054" cy="323493"/>
          </a:xfrm>
          <a:prstGeom prst="rect">
            <a:avLst/>
          </a:prstGeom>
          <a:noFill/>
          <a:ln/>
        </p:spPr>
        <p:txBody>
          <a:bodyPr wrap="none" lIns="0" tIns="0" rIns="0" bIns="0" rtlCol="0" anchor="t"/>
          <a:lstStyle/>
          <a:p>
            <a:pPr algn="l" indent="0" marL="0">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Interactive Visualization</a:t>
            </a:r>
            <a:endParaRPr lang="en-US" sz="2000" dirty="0"/>
          </a:p>
        </p:txBody>
      </p:sp>
      <p:sp>
        <p:nvSpPr>
          <p:cNvPr id="14" name="Text 8"/>
          <p:cNvSpPr/>
          <p:nvPr/>
        </p:nvSpPr>
        <p:spPr>
          <a:xfrm>
            <a:off x="7535228" y="6213872"/>
            <a:ext cx="6105049" cy="1055846"/>
          </a:xfrm>
          <a:prstGeom prst="rect">
            <a:avLst/>
          </a:prstGeom>
          <a:noFill/>
          <a:ln/>
        </p:spPr>
        <p:txBody>
          <a:bodyPr wrap="square" lIns="0" tIns="0" rIns="0" bIns="0" rtlCol="0" anchor="t"/>
          <a:lstStyle/>
          <a:p>
            <a:pPr algn="l" indent="0" marL="0">
              <a:lnSpc>
                <a:spcPts val="2750"/>
              </a:lnSpc>
              <a:buNone/>
            </a:pPr>
            <a:r>
              <a:rPr lang="en-US" sz="1700" dirty="0">
                <a:solidFill>
                  <a:srgbClr val="2B3541"/>
                </a:solidFill>
                <a:latin typeface="Funnel Sans" pitchFamily="34" charset="0"/>
                <a:ea typeface="Funnel Sans" pitchFamily="34" charset="-122"/>
                <a:cs typeface="Funnel Sans" pitchFamily="34" charset="-120"/>
              </a:rPr>
              <a:t>Created dynamic Power BI dashboards featuring interactive maps, detailed line charts, and comparative bar charts for stakeholder engagement.</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0327" y="558046"/>
            <a:ext cx="11101268" cy="596860"/>
          </a:xfrm>
          <a:prstGeom prst="rect">
            <a:avLst/>
          </a:prstGeom>
          <a:noFill/>
          <a:ln/>
        </p:spPr>
        <p:txBody>
          <a:bodyPr wrap="none" lIns="0" tIns="0" rIns="0" bIns="0" rtlCol="0" anchor="t"/>
          <a:lstStyle/>
          <a:p>
            <a:pPr algn="l" indent="0" marL="0">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Global Average Alcohol Consumption (2000-2020)</a:t>
            </a:r>
            <a:endParaRPr lang="en-US" sz="3750" dirty="0"/>
          </a:p>
        </p:txBody>
      </p:sp>
      <p:pic>
        <p:nvPicPr>
          <p:cNvPr id="3" name="Image 0" descr="preencoded.png">    </p:cNvPr>
          <p:cNvPicPr>
            <a:picLocks noChangeAspect="1"/>
          </p:cNvPicPr>
          <p:nvPr/>
        </p:nvPicPr>
        <p:blipFill>
          <a:blip r:embed="rId1"/>
          <a:stretch>
            <a:fillRect/>
          </a:stretch>
        </p:blipFill>
        <p:spPr>
          <a:xfrm>
            <a:off x="710327" y="1560790"/>
            <a:ext cx="9868972" cy="4909066"/>
          </a:xfrm>
          <a:prstGeom prst="rect">
            <a:avLst/>
          </a:prstGeom>
        </p:spPr>
      </p:pic>
      <p:sp>
        <p:nvSpPr>
          <p:cNvPr id="4" name="Text 1"/>
          <p:cNvSpPr/>
          <p:nvPr/>
        </p:nvSpPr>
        <p:spPr>
          <a:xfrm>
            <a:off x="710327" y="6698099"/>
            <a:ext cx="13209746" cy="974408"/>
          </a:xfrm>
          <a:prstGeom prst="rect">
            <a:avLst/>
          </a:prstGeom>
          <a:noFill/>
          <a:ln/>
        </p:spPr>
        <p:txBody>
          <a:bodyPr wrap="square" lIns="0" tIns="0" rIns="0" bIns="0" rtlCol="0" anchor="t"/>
          <a:lstStyle/>
          <a:p>
            <a:pPr algn="l" indent="0" marL="0">
              <a:lnSpc>
                <a:spcPts val="2550"/>
              </a:lnSpc>
              <a:buNone/>
            </a:pPr>
            <a:r>
              <a:rPr lang="en-US" sz="1550" dirty="0">
                <a:solidFill>
                  <a:srgbClr val="2B3541"/>
                </a:solidFill>
                <a:latin typeface="Funnel Sans" pitchFamily="34" charset="0"/>
                <a:ea typeface="Funnel Sans" pitchFamily="34" charset="-122"/>
                <a:cs typeface="Funnel Sans" pitchFamily="34" charset="-120"/>
              </a:rPr>
              <a:t>The line plot illustrates global average alcohol consumption (liters per capita) from 2000 to 2020. A peak of approximately 5.65 liters was observed around 2010, followed by a steady decline to roughly 5.35 liters by 2020. This temporal trend provides critical insights for evaluating policy effectiveness.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3184" y="560427"/>
            <a:ext cx="10721459" cy="599242"/>
          </a:xfrm>
          <a:prstGeom prst="rect">
            <a:avLst/>
          </a:prstGeom>
          <a:noFill/>
          <a:ln/>
        </p:spPr>
        <p:txBody>
          <a:bodyPr wrap="none" lIns="0" tIns="0" rIns="0" bIns="0" rtlCol="0" anchor="t"/>
          <a:lstStyle/>
          <a:p>
            <a:pPr algn="l" indent="0" marL="0">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Key Findings: Dissecting Consumption Patterns</a:t>
            </a:r>
            <a:endParaRPr lang="en-US" sz="3750" dirty="0"/>
          </a:p>
        </p:txBody>
      </p:sp>
      <p:sp>
        <p:nvSpPr>
          <p:cNvPr id="3" name="Text 1"/>
          <p:cNvSpPr/>
          <p:nvPr/>
        </p:nvSpPr>
        <p:spPr>
          <a:xfrm>
            <a:off x="713184" y="1669018"/>
            <a:ext cx="2397562" cy="299680"/>
          </a:xfrm>
          <a:prstGeom prst="rect">
            <a:avLst/>
          </a:prstGeom>
          <a:noFill/>
          <a:ln/>
        </p:spPr>
        <p:txBody>
          <a:bodyPr wrap="none" lIns="0" tIns="0" rIns="0" bIns="0" rtlCol="0" anchor="t"/>
          <a:lstStyle/>
          <a:p>
            <a:pPr algn="l" indent="0" marL="0">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Regional Variations</a:t>
            </a:r>
            <a:endParaRPr lang="en-US" sz="1850" dirty="0"/>
          </a:p>
        </p:txBody>
      </p:sp>
      <p:sp>
        <p:nvSpPr>
          <p:cNvPr id="4" name="Text 2"/>
          <p:cNvSpPr/>
          <p:nvPr/>
        </p:nvSpPr>
        <p:spPr>
          <a:xfrm>
            <a:off x="713184" y="2172414"/>
            <a:ext cx="2928104" cy="2608898"/>
          </a:xfrm>
          <a:prstGeom prst="rect">
            <a:avLst/>
          </a:prstGeom>
          <a:noFill/>
          <a:ln/>
        </p:spPr>
        <p:txBody>
          <a:bodyPr wrap="square" lIns="0" tIns="0" rIns="0" bIns="0" rtlCol="0" anchor="t"/>
          <a:lstStyle/>
          <a:p>
            <a:pPr algn="l" indent="0" marL="0">
              <a:lnSpc>
                <a:spcPts val="2550"/>
              </a:lnSpc>
              <a:buNone/>
            </a:pPr>
            <a:r>
              <a:rPr lang="en-US" sz="1600" dirty="0">
                <a:solidFill>
                  <a:srgbClr val="2B3541"/>
                </a:solidFill>
                <a:latin typeface="Funnel Sans" pitchFamily="34" charset="0"/>
                <a:ea typeface="Funnel Sans" pitchFamily="34" charset="-122"/>
                <a:cs typeface="Funnel Sans" pitchFamily="34" charset="-120"/>
              </a:rPr>
              <a:t>Consumption rates vary significantly by region. Countries like Czechia exhibited exceptionally high consumption, reaching 14.56 liters per capita in 2003, highlighting localized challenges.</a:t>
            </a:r>
            <a:endParaRPr lang="en-US" sz="1600" dirty="0"/>
          </a:p>
        </p:txBody>
      </p:sp>
      <p:pic>
        <p:nvPicPr>
          <p:cNvPr id="5" name="Image 0" descr="preencoded.png">    </p:cNvPr>
          <p:cNvPicPr>
            <a:picLocks noChangeAspect="1"/>
          </p:cNvPicPr>
          <p:nvPr/>
        </p:nvPicPr>
        <p:blipFill>
          <a:blip r:embed="rId1"/>
          <a:stretch>
            <a:fillRect/>
          </a:stretch>
        </p:blipFill>
        <p:spPr>
          <a:xfrm>
            <a:off x="713184" y="5010507"/>
            <a:ext cx="2928104" cy="2595324"/>
          </a:xfrm>
          <a:prstGeom prst="rect">
            <a:avLst/>
          </a:prstGeom>
        </p:spPr>
      </p:pic>
      <p:sp>
        <p:nvSpPr>
          <p:cNvPr id="6" name="Text 3"/>
          <p:cNvSpPr/>
          <p:nvPr/>
        </p:nvSpPr>
        <p:spPr>
          <a:xfrm>
            <a:off x="4146113" y="1669018"/>
            <a:ext cx="2487097" cy="299680"/>
          </a:xfrm>
          <a:prstGeom prst="rect">
            <a:avLst/>
          </a:prstGeom>
          <a:noFill/>
          <a:ln/>
        </p:spPr>
        <p:txBody>
          <a:bodyPr wrap="none" lIns="0" tIns="0" rIns="0" bIns="0" rtlCol="0" anchor="t"/>
          <a:lstStyle/>
          <a:p>
            <a:pPr algn="l" indent="0" marL="0">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Demographic Insights</a:t>
            </a:r>
            <a:endParaRPr lang="en-US" sz="1850" dirty="0"/>
          </a:p>
        </p:txBody>
      </p:sp>
      <p:sp>
        <p:nvSpPr>
          <p:cNvPr id="7" name="Text 4"/>
          <p:cNvSpPr/>
          <p:nvPr/>
        </p:nvSpPr>
        <p:spPr>
          <a:xfrm>
            <a:off x="4146113" y="2172414"/>
            <a:ext cx="2928104" cy="1956673"/>
          </a:xfrm>
          <a:prstGeom prst="rect">
            <a:avLst/>
          </a:prstGeom>
          <a:noFill/>
          <a:ln/>
        </p:spPr>
        <p:txBody>
          <a:bodyPr wrap="square" lIns="0" tIns="0" rIns="0" bIns="0" rtlCol="0" anchor="t"/>
          <a:lstStyle/>
          <a:p>
            <a:pPr algn="l" indent="0" marL="0">
              <a:lnSpc>
                <a:spcPts val="2550"/>
              </a:lnSpc>
              <a:buNone/>
            </a:pPr>
            <a:r>
              <a:rPr lang="en-US" sz="1600" dirty="0">
                <a:solidFill>
                  <a:srgbClr val="2B3541"/>
                </a:solidFill>
                <a:latin typeface="Funnel Sans" pitchFamily="34" charset="0"/>
                <a:ea typeface="Funnel Sans" pitchFamily="34" charset="-122"/>
                <a:cs typeface="Funnel Sans" pitchFamily="34" charset="-120"/>
              </a:rPr>
              <a:t>Males consistently show higher alcohol consumption rates compared to females across most regions, underscoring the need for gender-specific public health campaigns.</a:t>
            </a:r>
            <a:endParaRPr lang="en-US" sz="1600" dirty="0"/>
          </a:p>
        </p:txBody>
      </p:sp>
      <p:pic>
        <p:nvPicPr>
          <p:cNvPr id="8" name="Image 1" descr="preencoded.png">    </p:cNvPr>
          <p:cNvPicPr>
            <a:picLocks noChangeAspect="1"/>
          </p:cNvPicPr>
          <p:nvPr/>
        </p:nvPicPr>
        <p:blipFill>
          <a:blip r:embed="rId2"/>
          <a:stretch>
            <a:fillRect/>
          </a:stretch>
        </p:blipFill>
        <p:spPr>
          <a:xfrm>
            <a:off x="4146113" y="4358283"/>
            <a:ext cx="2928104" cy="2695813"/>
          </a:xfrm>
          <a:prstGeom prst="rect">
            <a:avLst/>
          </a:prstGeom>
        </p:spPr>
      </p:pic>
      <p:sp>
        <p:nvSpPr>
          <p:cNvPr id="9" name="Text 5"/>
          <p:cNvSpPr/>
          <p:nvPr/>
        </p:nvSpPr>
        <p:spPr>
          <a:xfrm>
            <a:off x="7579043" y="1669018"/>
            <a:ext cx="2772251" cy="299680"/>
          </a:xfrm>
          <a:prstGeom prst="rect">
            <a:avLst/>
          </a:prstGeom>
          <a:noFill/>
          <a:ln/>
        </p:spPr>
        <p:txBody>
          <a:bodyPr wrap="none" lIns="0" tIns="0" rIns="0" bIns="0" rtlCol="0" anchor="t"/>
          <a:lstStyle/>
          <a:p>
            <a:pPr algn="l" indent="0" marL="0">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Temporal Trend Analysis</a:t>
            </a:r>
            <a:endParaRPr lang="en-US" sz="1850" dirty="0"/>
          </a:p>
        </p:txBody>
      </p:sp>
      <p:sp>
        <p:nvSpPr>
          <p:cNvPr id="10" name="Text 6"/>
          <p:cNvSpPr/>
          <p:nvPr/>
        </p:nvSpPr>
        <p:spPr>
          <a:xfrm>
            <a:off x="7579043" y="2172414"/>
            <a:ext cx="2928104" cy="2282785"/>
          </a:xfrm>
          <a:prstGeom prst="rect">
            <a:avLst/>
          </a:prstGeom>
          <a:noFill/>
          <a:ln/>
        </p:spPr>
        <p:txBody>
          <a:bodyPr wrap="square" lIns="0" tIns="0" rIns="0" bIns="0" rtlCol="0" anchor="t"/>
          <a:lstStyle/>
          <a:p>
            <a:pPr algn="l" indent="0" marL="0">
              <a:lnSpc>
                <a:spcPts val="2550"/>
              </a:lnSpc>
              <a:buNone/>
            </a:pPr>
            <a:r>
              <a:rPr lang="en-US" sz="1600" dirty="0">
                <a:solidFill>
                  <a:srgbClr val="2B3541"/>
                </a:solidFill>
                <a:latin typeface="Funnel Sans" pitchFamily="34" charset="0"/>
                <a:ea typeface="Funnel Sans" pitchFamily="34" charset="-122"/>
                <a:cs typeface="Funnel Sans" pitchFamily="34" charset="-120"/>
              </a:rPr>
              <a:t>Overall global consumption increased up to 2010, then demonstrated a noticeable decline towards 2020, suggesting potential shifts in drinking behaviors or policy impacts.</a:t>
            </a:r>
            <a:endParaRPr lang="en-US" sz="1600" dirty="0"/>
          </a:p>
        </p:txBody>
      </p:sp>
      <p:pic>
        <p:nvPicPr>
          <p:cNvPr id="11" name="Image 2" descr="preencoded.png">    </p:cNvPr>
          <p:cNvPicPr>
            <a:picLocks noChangeAspect="1"/>
          </p:cNvPicPr>
          <p:nvPr/>
        </p:nvPicPr>
        <p:blipFill>
          <a:blip r:embed="rId3"/>
          <a:stretch>
            <a:fillRect/>
          </a:stretch>
        </p:blipFill>
        <p:spPr>
          <a:xfrm>
            <a:off x="7579043" y="4684395"/>
            <a:ext cx="2928104" cy="2261354"/>
          </a:xfrm>
          <a:prstGeom prst="rect">
            <a:avLst/>
          </a:prstGeom>
        </p:spPr>
      </p:pic>
      <p:sp>
        <p:nvSpPr>
          <p:cNvPr id="12" name="Text 7"/>
          <p:cNvSpPr/>
          <p:nvPr/>
        </p:nvSpPr>
        <p:spPr>
          <a:xfrm>
            <a:off x="11011972" y="1669018"/>
            <a:ext cx="2397562" cy="299680"/>
          </a:xfrm>
          <a:prstGeom prst="rect">
            <a:avLst/>
          </a:prstGeom>
          <a:noFill/>
          <a:ln/>
        </p:spPr>
        <p:txBody>
          <a:bodyPr wrap="none" lIns="0" tIns="0" rIns="0" bIns="0" rtlCol="0" anchor="t"/>
          <a:lstStyle/>
          <a:p>
            <a:pPr algn="l" indent="0" marL="0">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Predictive Indicators</a:t>
            </a:r>
            <a:endParaRPr lang="en-US" sz="1850" dirty="0"/>
          </a:p>
        </p:txBody>
      </p:sp>
      <p:sp>
        <p:nvSpPr>
          <p:cNvPr id="13" name="Text 8"/>
          <p:cNvSpPr/>
          <p:nvPr/>
        </p:nvSpPr>
        <p:spPr>
          <a:xfrm>
            <a:off x="11011972" y="2172414"/>
            <a:ext cx="2928104" cy="2282785"/>
          </a:xfrm>
          <a:prstGeom prst="rect">
            <a:avLst/>
          </a:prstGeom>
          <a:noFill/>
          <a:ln/>
        </p:spPr>
        <p:txBody>
          <a:bodyPr wrap="square" lIns="0" tIns="0" rIns="0" bIns="0" rtlCol="0" anchor="t"/>
          <a:lstStyle/>
          <a:p>
            <a:pPr algn="l" indent="0" marL="0">
              <a:lnSpc>
                <a:spcPts val="2550"/>
              </a:lnSpc>
              <a:buNone/>
            </a:pPr>
            <a:r>
              <a:rPr lang="en-US" sz="1600" dirty="0">
                <a:solidFill>
                  <a:srgbClr val="2B3541"/>
                </a:solidFill>
                <a:latin typeface="Funnel Sans" pitchFamily="34" charset="0"/>
                <a:ea typeface="Funnel Sans" pitchFamily="34" charset="-122"/>
                <a:cs typeface="Funnel Sans" pitchFamily="34" charset="-120"/>
              </a:rPr>
              <a:t>Year and GDP per capita emerged as the most significant predictors of alcohol consumption, indicating strong correlations between economic development, time, and drinking habits.</a:t>
            </a:r>
            <a:endParaRPr lang="en-US" sz="1600" dirty="0"/>
          </a:p>
        </p:txBody>
      </p:sp>
      <p:pic>
        <p:nvPicPr>
          <p:cNvPr id="14" name="Image 3" descr="preencoded.png">    </p:cNvPr>
          <p:cNvPicPr>
            <a:picLocks noChangeAspect="1"/>
          </p:cNvPicPr>
          <p:nvPr/>
        </p:nvPicPr>
        <p:blipFill>
          <a:blip r:embed="rId4"/>
          <a:stretch>
            <a:fillRect/>
          </a:stretch>
        </p:blipFill>
        <p:spPr>
          <a:xfrm>
            <a:off x="11011972" y="4684395"/>
            <a:ext cx="2928104" cy="23802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512927"/>
            <a:ext cx="12180332" cy="704017"/>
          </a:xfrm>
          <a:prstGeom prst="rect">
            <a:avLst/>
          </a:prstGeom>
          <a:noFill/>
          <a:ln/>
        </p:spPr>
        <p:txBody>
          <a:bodyPr wrap="non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Strategic Recommendations for Public Health</a:t>
            </a:r>
            <a:endParaRPr lang="en-US" sz="4400" dirty="0"/>
          </a:p>
        </p:txBody>
      </p:sp>
      <p:sp>
        <p:nvSpPr>
          <p:cNvPr id="3" name="Shape 1"/>
          <p:cNvSpPr/>
          <p:nvPr/>
        </p:nvSpPr>
        <p:spPr>
          <a:xfrm>
            <a:off x="837724" y="3054668"/>
            <a:ext cx="4158734" cy="3661886"/>
          </a:xfrm>
          <a:prstGeom prst="roundRect">
            <a:avLst>
              <a:gd name="adj" fmla="val 3995"/>
            </a:avLst>
          </a:prstGeom>
          <a:solidFill>
            <a:srgbClr val="FAF5EB"/>
          </a:solidFill>
          <a:ln/>
        </p:spPr>
      </p:sp>
      <p:sp>
        <p:nvSpPr>
          <p:cNvPr id="4" name="Shape 2"/>
          <p:cNvSpPr/>
          <p:nvPr/>
        </p:nvSpPr>
        <p:spPr>
          <a:xfrm>
            <a:off x="837724" y="3024188"/>
            <a:ext cx="4158734" cy="121920"/>
          </a:xfrm>
          <a:prstGeom prst="roundRect">
            <a:avLst>
              <a:gd name="adj" fmla="val 82464"/>
            </a:avLst>
          </a:prstGeom>
          <a:solidFill>
            <a:srgbClr val="3371A5"/>
          </a:solidFill>
          <a:ln/>
        </p:spPr>
      </p:sp>
      <p:sp>
        <p:nvSpPr>
          <p:cNvPr id="5" name="Shape 3"/>
          <p:cNvSpPr/>
          <p:nvPr/>
        </p:nvSpPr>
        <p:spPr>
          <a:xfrm>
            <a:off x="2557998" y="2695694"/>
            <a:ext cx="718066" cy="718066"/>
          </a:xfrm>
          <a:prstGeom prst="roundRect">
            <a:avLst>
              <a:gd name="adj" fmla="val 127342"/>
            </a:avLst>
          </a:prstGeom>
          <a:solidFill>
            <a:srgbClr val="3371A5"/>
          </a:solidFill>
          <a:ln/>
        </p:spPr>
      </p:sp>
      <p:pic>
        <p:nvPicPr>
          <p:cNvPr id="6" name="Image 0" descr="preencoded.png">    </p:cNvPr>
          <p:cNvPicPr>
            <a:picLocks noChangeAspect="1"/>
          </p:cNvPicPr>
          <p:nvPr/>
        </p:nvPicPr>
        <p:blipFill>
          <a:blip r:embed="rId1"/>
          <a:stretch>
            <a:fillRect/>
          </a:stretch>
        </p:blipFill>
        <p:spPr>
          <a:xfrm>
            <a:off x="2773382" y="2875240"/>
            <a:ext cx="287179" cy="358973"/>
          </a:xfrm>
          <a:prstGeom prst="rect">
            <a:avLst/>
          </a:prstGeom>
        </p:spPr>
      </p:pic>
      <p:sp>
        <p:nvSpPr>
          <p:cNvPr id="7" name="Text 4"/>
          <p:cNvSpPr/>
          <p:nvPr/>
        </p:nvSpPr>
        <p:spPr>
          <a:xfrm>
            <a:off x="1107519" y="3653076"/>
            <a:ext cx="3021092"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Targeted Interventions</a:t>
            </a:r>
            <a:endParaRPr lang="en-US" sz="2200" dirty="0"/>
          </a:p>
        </p:txBody>
      </p:sp>
      <p:sp>
        <p:nvSpPr>
          <p:cNvPr id="8" name="Text 5"/>
          <p:cNvSpPr/>
          <p:nvPr/>
        </p:nvSpPr>
        <p:spPr>
          <a:xfrm>
            <a:off x="1107519" y="4148614"/>
            <a:ext cx="3619143" cy="2298144"/>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Implement region-specific interventions and awareness campaigns for high-consumption areas and demographics, focusing on at-risk groups like young males.</a:t>
            </a:r>
            <a:endParaRPr lang="en-US" sz="1850" dirty="0"/>
          </a:p>
        </p:txBody>
      </p:sp>
      <p:sp>
        <p:nvSpPr>
          <p:cNvPr id="9" name="Shape 6"/>
          <p:cNvSpPr/>
          <p:nvPr/>
        </p:nvSpPr>
        <p:spPr>
          <a:xfrm>
            <a:off x="5235773" y="3054668"/>
            <a:ext cx="4158734" cy="3661886"/>
          </a:xfrm>
          <a:prstGeom prst="roundRect">
            <a:avLst>
              <a:gd name="adj" fmla="val 3995"/>
            </a:avLst>
          </a:prstGeom>
          <a:solidFill>
            <a:srgbClr val="FAF5EB"/>
          </a:solidFill>
          <a:ln/>
        </p:spPr>
      </p:sp>
      <p:sp>
        <p:nvSpPr>
          <p:cNvPr id="10" name="Shape 7"/>
          <p:cNvSpPr/>
          <p:nvPr/>
        </p:nvSpPr>
        <p:spPr>
          <a:xfrm>
            <a:off x="5235773" y="3024188"/>
            <a:ext cx="4158734" cy="121920"/>
          </a:xfrm>
          <a:prstGeom prst="roundRect">
            <a:avLst>
              <a:gd name="adj" fmla="val 82464"/>
            </a:avLst>
          </a:prstGeom>
          <a:solidFill>
            <a:srgbClr val="3371A5"/>
          </a:solidFill>
          <a:ln/>
        </p:spPr>
      </p:sp>
      <p:sp>
        <p:nvSpPr>
          <p:cNvPr id="11" name="Shape 8"/>
          <p:cNvSpPr/>
          <p:nvPr/>
        </p:nvSpPr>
        <p:spPr>
          <a:xfrm>
            <a:off x="6956048" y="2695694"/>
            <a:ext cx="718066" cy="718066"/>
          </a:xfrm>
          <a:prstGeom prst="roundRect">
            <a:avLst>
              <a:gd name="adj" fmla="val 127342"/>
            </a:avLst>
          </a:prstGeom>
          <a:solidFill>
            <a:srgbClr val="3371A5"/>
          </a:solidFill>
          <a:ln/>
        </p:spPr>
      </p:sp>
      <p:pic>
        <p:nvPicPr>
          <p:cNvPr id="12" name="Image 1" descr="preencoded.png">    </p:cNvPr>
          <p:cNvPicPr>
            <a:picLocks noChangeAspect="1"/>
          </p:cNvPicPr>
          <p:nvPr/>
        </p:nvPicPr>
        <p:blipFill>
          <a:blip r:embed="rId2"/>
          <a:stretch>
            <a:fillRect/>
          </a:stretch>
        </p:blipFill>
        <p:spPr>
          <a:xfrm>
            <a:off x="7171432" y="2875240"/>
            <a:ext cx="287179" cy="358973"/>
          </a:xfrm>
          <a:prstGeom prst="rect">
            <a:avLst/>
          </a:prstGeom>
        </p:spPr>
      </p:pic>
      <p:sp>
        <p:nvSpPr>
          <p:cNvPr id="13" name="Text 9"/>
          <p:cNvSpPr/>
          <p:nvPr/>
        </p:nvSpPr>
        <p:spPr>
          <a:xfrm>
            <a:off x="5505569" y="36530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Policy Enhancement</a:t>
            </a:r>
            <a:endParaRPr lang="en-US" sz="2200" dirty="0"/>
          </a:p>
        </p:txBody>
      </p:sp>
      <p:sp>
        <p:nvSpPr>
          <p:cNvPr id="14" name="Text 10"/>
          <p:cNvSpPr/>
          <p:nvPr/>
        </p:nvSpPr>
        <p:spPr>
          <a:xfrm>
            <a:off x="5505569" y="4148614"/>
            <a:ext cx="3619143" cy="2298144"/>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Utilize consumption data to inform and strengthen alcohol taxation policies and regulations, aiming to reduce overall consumption and mitigate public health harms.</a:t>
            </a:r>
            <a:endParaRPr lang="en-US" sz="1850" dirty="0"/>
          </a:p>
        </p:txBody>
      </p:sp>
      <p:sp>
        <p:nvSpPr>
          <p:cNvPr id="15" name="Shape 11"/>
          <p:cNvSpPr/>
          <p:nvPr/>
        </p:nvSpPr>
        <p:spPr>
          <a:xfrm>
            <a:off x="9633823" y="3054668"/>
            <a:ext cx="4158853" cy="3661886"/>
          </a:xfrm>
          <a:prstGeom prst="roundRect">
            <a:avLst>
              <a:gd name="adj" fmla="val 3995"/>
            </a:avLst>
          </a:prstGeom>
          <a:solidFill>
            <a:srgbClr val="FAF5EB"/>
          </a:solidFill>
          <a:ln/>
        </p:spPr>
      </p:sp>
      <p:sp>
        <p:nvSpPr>
          <p:cNvPr id="16" name="Shape 12"/>
          <p:cNvSpPr/>
          <p:nvPr/>
        </p:nvSpPr>
        <p:spPr>
          <a:xfrm>
            <a:off x="9633823" y="3024188"/>
            <a:ext cx="4158853" cy="121920"/>
          </a:xfrm>
          <a:prstGeom prst="roundRect">
            <a:avLst>
              <a:gd name="adj" fmla="val 82464"/>
            </a:avLst>
          </a:prstGeom>
          <a:solidFill>
            <a:srgbClr val="3371A5"/>
          </a:solidFill>
          <a:ln/>
        </p:spPr>
      </p:sp>
      <p:sp>
        <p:nvSpPr>
          <p:cNvPr id="17" name="Shape 13"/>
          <p:cNvSpPr/>
          <p:nvPr/>
        </p:nvSpPr>
        <p:spPr>
          <a:xfrm>
            <a:off x="11354217" y="2695694"/>
            <a:ext cx="718066" cy="718066"/>
          </a:xfrm>
          <a:prstGeom prst="roundRect">
            <a:avLst>
              <a:gd name="adj" fmla="val 127342"/>
            </a:avLst>
          </a:prstGeom>
          <a:solidFill>
            <a:srgbClr val="3371A5"/>
          </a:solidFill>
          <a:ln/>
        </p:spPr>
      </p:sp>
      <p:pic>
        <p:nvPicPr>
          <p:cNvPr id="18" name="Image 2" descr="preencoded.png">    </p:cNvPr>
          <p:cNvPicPr>
            <a:picLocks noChangeAspect="1"/>
          </p:cNvPicPr>
          <p:nvPr/>
        </p:nvPicPr>
        <p:blipFill>
          <a:blip r:embed="rId3"/>
          <a:stretch>
            <a:fillRect/>
          </a:stretch>
        </p:blipFill>
        <p:spPr>
          <a:xfrm>
            <a:off x="11569601" y="2875240"/>
            <a:ext cx="287179" cy="358973"/>
          </a:xfrm>
          <a:prstGeom prst="rect">
            <a:avLst/>
          </a:prstGeom>
        </p:spPr>
      </p:pic>
      <p:sp>
        <p:nvSpPr>
          <p:cNvPr id="19" name="Text 14"/>
          <p:cNvSpPr/>
          <p:nvPr/>
        </p:nvSpPr>
        <p:spPr>
          <a:xfrm>
            <a:off x="9903619" y="36530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Data Harmonization</a:t>
            </a:r>
            <a:endParaRPr lang="en-US" sz="2200" dirty="0"/>
          </a:p>
        </p:txBody>
      </p:sp>
      <p:sp>
        <p:nvSpPr>
          <p:cNvPr id="20" name="Text 15"/>
          <p:cNvSpPr/>
          <p:nvPr/>
        </p:nvSpPr>
        <p:spPr>
          <a:xfrm>
            <a:off x="9903619" y="4148614"/>
            <a:ext cx="3619262" cy="2298144"/>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Advocate for enhanced global data collection standards and consistency to improve the accuracy and comparability of future analyses and policy evaluations.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588056"/>
            <a:ext cx="9618940" cy="704017"/>
          </a:xfrm>
          <a:prstGeom prst="rect">
            <a:avLst/>
          </a:prstGeom>
          <a:noFill/>
          <a:ln/>
        </p:spPr>
        <p:txBody>
          <a:bodyPr wrap="none" lIns="0" tIns="0" rIns="0" bIns="0" rtlCol="0" anchor="t"/>
          <a:lstStyle/>
          <a:p>
            <a:pPr algn="l" indent="0" marL="0">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Future Work: Expanding the Horizon</a:t>
            </a:r>
            <a:endParaRPr lang="en-US" sz="4400" dirty="0"/>
          </a:p>
        </p:txBody>
      </p:sp>
      <p:sp>
        <p:nvSpPr>
          <p:cNvPr id="3" name="Shape 1"/>
          <p:cNvSpPr/>
          <p:nvPr/>
        </p:nvSpPr>
        <p:spPr>
          <a:xfrm>
            <a:off x="837724" y="3488888"/>
            <a:ext cx="4198620" cy="239316"/>
          </a:xfrm>
          <a:prstGeom prst="roundRect">
            <a:avLst>
              <a:gd name="adj" fmla="val 42011"/>
            </a:avLst>
          </a:prstGeom>
          <a:solidFill>
            <a:srgbClr val="FAF5EB"/>
          </a:solidFill>
          <a:ln w="7620">
            <a:solidFill>
              <a:srgbClr val="D5CDBE"/>
            </a:solidFill>
            <a:prstDash val="solid"/>
          </a:ln>
        </p:spPr>
      </p:sp>
      <p:sp>
        <p:nvSpPr>
          <p:cNvPr id="4" name="Text 2"/>
          <p:cNvSpPr/>
          <p:nvPr/>
        </p:nvSpPr>
        <p:spPr>
          <a:xfrm>
            <a:off x="1077039" y="396752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Data Expansion</a:t>
            </a:r>
            <a:endParaRPr lang="en-US" sz="2200" dirty="0"/>
          </a:p>
        </p:txBody>
      </p:sp>
      <p:sp>
        <p:nvSpPr>
          <p:cNvPr id="5" name="Text 3"/>
          <p:cNvSpPr/>
          <p:nvPr/>
        </p:nvSpPr>
        <p:spPr>
          <a:xfrm>
            <a:off x="1077039" y="4463058"/>
            <a:ext cx="3719989" cy="1915120"/>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Integrate broader socio-economic and health-related datasets to enrich the analysis and uncover more complex correlations affecting alcohol consumption.</a:t>
            </a:r>
            <a:endParaRPr lang="en-US" sz="1850" dirty="0"/>
          </a:p>
        </p:txBody>
      </p:sp>
      <p:sp>
        <p:nvSpPr>
          <p:cNvPr id="6" name="Shape 4"/>
          <p:cNvSpPr/>
          <p:nvPr/>
        </p:nvSpPr>
        <p:spPr>
          <a:xfrm>
            <a:off x="5215771" y="3129796"/>
            <a:ext cx="4198739" cy="239316"/>
          </a:xfrm>
          <a:prstGeom prst="roundRect">
            <a:avLst>
              <a:gd name="adj" fmla="val 42011"/>
            </a:avLst>
          </a:prstGeom>
          <a:solidFill>
            <a:srgbClr val="FAF5EB"/>
          </a:solidFill>
          <a:ln w="7620">
            <a:solidFill>
              <a:srgbClr val="D5CDBE"/>
            </a:solidFill>
            <a:prstDash val="solid"/>
          </a:ln>
        </p:spPr>
      </p:sp>
      <p:sp>
        <p:nvSpPr>
          <p:cNvPr id="7" name="Text 5"/>
          <p:cNvSpPr/>
          <p:nvPr/>
        </p:nvSpPr>
        <p:spPr>
          <a:xfrm>
            <a:off x="5455087" y="360842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Advanced Modeling</a:t>
            </a:r>
            <a:endParaRPr lang="en-US" sz="2200" dirty="0"/>
          </a:p>
        </p:txBody>
      </p:sp>
      <p:sp>
        <p:nvSpPr>
          <p:cNvPr id="8" name="Text 6"/>
          <p:cNvSpPr/>
          <p:nvPr/>
        </p:nvSpPr>
        <p:spPr>
          <a:xfrm>
            <a:off x="5455087" y="4103965"/>
            <a:ext cx="3720108" cy="2298144"/>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Explore the application of neural networks and other advanced machine learning models to achieve higher prediction accuracy and deeper pattern recognition.</a:t>
            </a:r>
            <a:endParaRPr lang="en-US" sz="1850" dirty="0"/>
          </a:p>
        </p:txBody>
      </p:sp>
      <p:sp>
        <p:nvSpPr>
          <p:cNvPr id="9" name="Shape 7"/>
          <p:cNvSpPr/>
          <p:nvPr/>
        </p:nvSpPr>
        <p:spPr>
          <a:xfrm>
            <a:off x="9593937" y="2770823"/>
            <a:ext cx="4198739" cy="239316"/>
          </a:xfrm>
          <a:prstGeom prst="roundRect">
            <a:avLst>
              <a:gd name="adj" fmla="val 42011"/>
            </a:avLst>
          </a:prstGeom>
          <a:solidFill>
            <a:srgbClr val="FAF5EB"/>
          </a:solidFill>
          <a:ln w="7620">
            <a:solidFill>
              <a:srgbClr val="D5CDBE"/>
            </a:solidFill>
            <a:prstDash val="solid"/>
          </a:ln>
        </p:spPr>
      </p:sp>
      <p:sp>
        <p:nvSpPr>
          <p:cNvPr id="10" name="Text 8"/>
          <p:cNvSpPr/>
          <p:nvPr/>
        </p:nvSpPr>
        <p:spPr>
          <a:xfrm>
            <a:off x="9833253" y="3249454"/>
            <a:ext cx="2824996" cy="351949"/>
          </a:xfrm>
          <a:prstGeom prst="rect">
            <a:avLst/>
          </a:prstGeom>
          <a:noFill/>
          <a:ln/>
        </p:spPr>
        <p:txBody>
          <a:bodyPr wrap="none" lIns="0" tIns="0" rIns="0" bIns="0" rtlCol="0" anchor="t"/>
          <a:lstStyle/>
          <a:p>
            <a:pPr algn="l" indent="0" marL="0">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Real-Time Dashboard</a:t>
            </a:r>
            <a:endParaRPr lang="en-US" sz="2200" dirty="0"/>
          </a:p>
        </p:txBody>
      </p:sp>
      <p:sp>
        <p:nvSpPr>
          <p:cNvPr id="11" name="Text 9"/>
          <p:cNvSpPr/>
          <p:nvPr/>
        </p:nvSpPr>
        <p:spPr>
          <a:xfrm>
            <a:off x="9833253" y="3744992"/>
            <a:ext cx="3720108" cy="2298144"/>
          </a:xfrm>
          <a:prstGeom prst="rect">
            <a:avLst/>
          </a:prstGeom>
          <a:noFill/>
          <a:ln/>
        </p:spPr>
        <p:txBody>
          <a:bodyPr wrap="square" lIns="0" tIns="0" rIns="0" bIns="0" rtlCol="0" anchor="t"/>
          <a:lstStyle/>
          <a:p>
            <a:pPr algn="l" indent="0" marL="0">
              <a:lnSpc>
                <a:spcPts val="3000"/>
              </a:lnSpc>
              <a:buNone/>
            </a:pPr>
            <a:r>
              <a:rPr lang="en-US" sz="1850" dirty="0">
                <a:solidFill>
                  <a:srgbClr val="2B3541"/>
                </a:solidFill>
                <a:latin typeface="Funnel Sans" pitchFamily="34" charset="0"/>
                <a:ea typeface="Funnel Sans" pitchFamily="34" charset="-122"/>
                <a:cs typeface="Funnel Sans" pitchFamily="34" charset="-120"/>
              </a:rPr>
              <a:t>Develop a dynamic, real-time web-based dashboard for continuous monitoring of alcohol consumption trends, providing immediate insights for policy adjustments.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2025-08-03T23:19:28Z</dcterms:created>
  <dcterms:modified xsi:type="dcterms:W3CDTF">2025-08-03T23:19:28Z</dcterms:modified>
</cp:coreProperties>
</file>